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0" r:id="rId4"/>
    <p:sldId id="261" r:id="rId5"/>
    <p:sldId id="262" r:id="rId6"/>
    <p:sldId id="263" r:id="rId7"/>
    <p:sldId id="25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90"/>
  </p:normalViewPr>
  <p:slideViewPr>
    <p:cSldViewPr snapToGrid="0" snapToObjects="1">
      <p:cViewPr varScale="1">
        <p:scale>
          <a:sx n="92" d="100"/>
          <a:sy n="92" d="100"/>
        </p:scale>
        <p:origin x="78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presProps" Target="presProps.xml"/><Relationship Id="rId10" Type="http://schemas.openxmlformats.org/officeDocument/2006/relationships/viewProps" Target="viewProps.xml"/></Relationships>
</file>

<file path=ppt/media/image1.tiff>
</file>

<file path=ppt/media/image2.tiff>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A8B0486-508C-0145-82A6-97D218FF414D}" type="datetimeFigureOut">
              <a:rPr lang="en-US" smtClean="0"/>
              <a:t>6/5/17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323018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A8B0486-508C-0145-82A6-97D218FF414D}" type="datetimeFigureOut">
              <a:rPr lang="en-US" smtClean="0"/>
              <a:t>6/5/17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113186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A8B0486-508C-0145-82A6-97D218FF414D}" type="datetimeFigureOut">
              <a:rPr lang="en-US" smtClean="0"/>
              <a:t>6/5/17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18069653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A8B0486-508C-0145-82A6-97D218FF414D}" type="datetimeFigureOut">
              <a:rPr lang="en-US" smtClean="0"/>
              <a:t>6/5/17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576792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A8B0486-508C-0145-82A6-97D218FF414D}" type="datetimeFigureOut">
              <a:rPr lang="en-US" smtClean="0"/>
              <a:t>6/5/17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403726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A8B0486-508C-0145-82A6-97D218FF414D}" type="datetimeFigureOut">
              <a:rPr lang="en-US" smtClean="0"/>
              <a:t>6/5/17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1525015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A8B0486-508C-0145-82A6-97D218FF414D}" type="datetimeFigureOut">
              <a:rPr lang="en-US" smtClean="0"/>
              <a:t>6/5/17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726013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A8B0486-508C-0145-82A6-97D218FF414D}" type="datetimeFigureOut">
              <a:rPr lang="en-US" smtClean="0"/>
              <a:t>6/5/17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108778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8B0486-508C-0145-82A6-97D218FF414D}" type="datetimeFigureOut">
              <a:rPr lang="en-US" smtClean="0"/>
              <a:t>6/5/17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734439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A8B0486-508C-0145-82A6-97D218FF414D}" type="datetimeFigureOut">
              <a:rPr lang="en-US" smtClean="0"/>
              <a:t>6/5/17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2128728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A8B0486-508C-0145-82A6-97D218FF414D}" type="datetimeFigureOut">
              <a:rPr lang="en-US" smtClean="0"/>
              <a:t>6/5/17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46229005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8B0486-508C-0145-82A6-97D218FF414D}" type="datetimeFigureOut">
              <a:rPr lang="en-US" smtClean="0"/>
              <a:t>6/5/17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F9848A-588C-CE41-8D98-F07756D5383F}" type="slidenum">
              <a:rPr lang="en-US" smtClean="0"/>
              <a:t>‹#›</a:t>
            </a:fld>
            <a:endParaRPr lang="en-US"/>
          </a:p>
        </p:txBody>
      </p:sp>
    </p:spTree>
    <p:extLst>
      <p:ext uri="{BB962C8B-B14F-4D97-AF65-F5344CB8AC3E}">
        <p14:creationId xmlns:p14="http://schemas.microsoft.com/office/powerpoint/2010/main" val="9894946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image" Target="../media/image5.tiff"/><Relationship Id="rId7" Type="http://schemas.openxmlformats.org/officeDocument/2006/relationships/image" Target="../media/image6.tiff"/><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2"/>
          <a:stretch>
            <a:fillRect/>
          </a:stretch>
        </p:blipFill>
        <p:spPr>
          <a:xfrm>
            <a:off x="7379222" y="2516694"/>
            <a:ext cx="4141056" cy="3741141"/>
          </a:xfrm>
          <a:prstGeom prst="rect">
            <a:avLst/>
          </a:prstGeom>
        </p:spPr>
      </p:pic>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649537" cy="369332"/>
          </a:xfrm>
          <a:prstGeom prst="rect">
            <a:avLst/>
          </a:prstGeom>
          <a:noFill/>
        </p:spPr>
        <p:txBody>
          <a:bodyPr wrap="none" rtlCol="0">
            <a:spAutoFit/>
          </a:bodyPr>
          <a:lstStyle/>
          <a:p>
            <a:r>
              <a:rPr lang="en-US" b="1" dirty="0" smtClean="0">
                <a:latin typeface="Apple Braille" charset="0"/>
                <a:ea typeface="Apple Braille" charset="0"/>
                <a:cs typeface="Apple Braille" charset="0"/>
              </a:rPr>
              <a:t>Intro</a:t>
            </a:r>
            <a:endParaRPr lang="en-US" b="1" dirty="0">
              <a:latin typeface="Apple Braille" charset="0"/>
              <a:ea typeface="Apple Braille" charset="0"/>
              <a:cs typeface="Apple Braille" charset="0"/>
            </a:endParaRPr>
          </a:p>
        </p:txBody>
      </p:sp>
      <p:sp>
        <p:nvSpPr>
          <p:cNvPr id="8" name="TextBox 7"/>
          <p:cNvSpPr txBox="1"/>
          <p:nvPr/>
        </p:nvSpPr>
        <p:spPr>
          <a:xfrm>
            <a:off x="304800" y="1413164"/>
            <a:ext cx="3706527" cy="369332"/>
          </a:xfrm>
          <a:prstGeom prst="rect">
            <a:avLst/>
          </a:prstGeom>
          <a:noFill/>
        </p:spPr>
        <p:txBody>
          <a:bodyPr wrap="none" rtlCol="0">
            <a:spAutoFit/>
          </a:bodyPr>
          <a:lstStyle/>
          <a:p>
            <a:r>
              <a:rPr lang="en-US" dirty="0" smtClean="0">
                <a:latin typeface="Apple Braille" charset="0"/>
                <a:ea typeface="Apple Braille" charset="0"/>
                <a:cs typeface="Apple Braille" charset="0"/>
              </a:rPr>
              <a:t>Let’s imagine the following scenario:</a:t>
            </a:r>
          </a:p>
        </p:txBody>
      </p:sp>
      <p:sp>
        <p:nvSpPr>
          <p:cNvPr id="9" name="TextBox 8"/>
          <p:cNvSpPr txBox="1"/>
          <p:nvPr/>
        </p:nvSpPr>
        <p:spPr>
          <a:xfrm>
            <a:off x="304800" y="1916530"/>
            <a:ext cx="9476509" cy="1200329"/>
          </a:xfrm>
          <a:prstGeom prst="rect">
            <a:avLst/>
          </a:prstGeom>
          <a:noFill/>
        </p:spPr>
        <p:txBody>
          <a:bodyPr wrap="square" rtlCol="0">
            <a:spAutoFit/>
          </a:bodyPr>
          <a:lstStyle/>
          <a:p>
            <a:r>
              <a:rPr lang="en-US" dirty="0" smtClean="0">
                <a:latin typeface="Apple Braille" charset="0"/>
                <a:ea typeface="Apple Braille" charset="0"/>
                <a:cs typeface="Apple Braille" charset="0"/>
              </a:rPr>
              <a:t>We are field ecologists and worked in 2 different countries in 3 different areas and counted the abundances of fish, mice, seagulls, lions and capybaras in 5 plots respectively.</a:t>
            </a:r>
          </a:p>
          <a:p>
            <a:endParaRPr lang="en-US" dirty="0">
              <a:latin typeface="Apple Braille" charset="0"/>
              <a:ea typeface="Apple Braille" charset="0"/>
              <a:cs typeface="Apple Braille" charset="0"/>
            </a:endParaRPr>
          </a:p>
          <a:p>
            <a:r>
              <a:rPr lang="en-US" dirty="0" smtClean="0">
                <a:latin typeface="Apple Braille" charset="0"/>
                <a:ea typeface="Apple Braille" charset="0"/>
                <a:cs typeface="Apple Braille" charset="0"/>
              </a:rPr>
              <a:t>After a lot of counting we’re back and now want to analyze the data</a:t>
            </a:r>
            <a:r>
              <a:rPr lang="is-IS" dirty="0" smtClean="0">
                <a:latin typeface="Apple Braille" charset="0"/>
                <a:ea typeface="Apple Braille" charset="0"/>
                <a:cs typeface="Apple Braille" charset="0"/>
              </a:rPr>
              <a:t>…</a:t>
            </a:r>
            <a:endParaRPr lang="en-US" dirty="0">
              <a:latin typeface="Apple Braille" charset="0"/>
              <a:ea typeface="Apple Braille" charset="0"/>
              <a:cs typeface="Apple Braille" charset="0"/>
            </a:endParaRPr>
          </a:p>
        </p:txBody>
      </p:sp>
      <p:pic>
        <p:nvPicPr>
          <p:cNvPr id="11" name="Picture 10"/>
          <p:cNvPicPr>
            <a:picLocks noChangeAspect="1"/>
          </p:cNvPicPr>
          <p:nvPr/>
        </p:nvPicPr>
        <p:blipFill>
          <a:blip r:embed="rId3"/>
          <a:stretch>
            <a:fillRect/>
          </a:stretch>
        </p:blipFill>
        <p:spPr>
          <a:xfrm>
            <a:off x="5629504" y="5190570"/>
            <a:ext cx="2721798" cy="1814532"/>
          </a:xfrm>
          <a:prstGeom prst="rect">
            <a:avLst/>
          </a:prstGeom>
        </p:spPr>
      </p:pic>
      <p:pic>
        <p:nvPicPr>
          <p:cNvPr id="12" name="Picture 11"/>
          <p:cNvPicPr>
            <a:picLocks noChangeAspect="1"/>
          </p:cNvPicPr>
          <p:nvPr/>
        </p:nvPicPr>
        <p:blipFill>
          <a:blip r:embed="rId4"/>
          <a:stretch>
            <a:fillRect/>
          </a:stretch>
        </p:blipFill>
        <p:spPr>
          <a:xfrm>
            <a:off x="3862908" y="4888550"/>
            <a:ext cx="1332378" cy="1690255"/>
          </a:xfrm>
          <a:prstGeom prst="rect">
            <a:avLst/>
          </a:prstGeom>
        </p:spPr>
      </p:pic>
      <p:pic>
        <p:nvPicPr>
          <p:cNvPr id="13" name="Picture 12"/>
          <p:cNvPicPr>
            <a:picLocks noChangeAspect="1"/>
          </p:cNvPicPr>
          <p:nvPr/>
        </p:nvPicPr>
        <p:blipFill>
          <a:blip r:embed="rId5"/>
          <a:stretch>
            <a:fillRect/>
          </a:stretch>
        </p:blipFill>
        <p:spPr>
          <a:xfrm>
            <a:off x="3689611" y="3603895"/>
            <a:ext cx="2147285" cy="1201883"/>
          </a:xfrm>
          <a:prstGeom prst="rect">
            <a:avLst/>
          </a:prstGeom>
        </p:spPr>
      </p:pic>
      <p:pic>
        <p:nvPicPr>
          <p:cNvPr id="14" name="Picture 13"/>
          <p:cNvPicPr>
            <a:picLocks noChangeAspect="1"/>
          </p:cNvPicPr>
          <p:nvPr/>
        </p:nvPicPr>
        <p:blipFill>
          <a:blip r:embed="rId6"/>
          <a:stretch>
            <a:fillRect/>
          </a:stretch>
        </p:blipFill>
        <p:spPr>
          <a:xfrm>
            <a:off x="612688" y="5095693"/>
            <a:ext cx="2464234" cy="1385455"/>
          </a:xfrm>
          <a:prstGeom prst="rect">
            <a:avLst/>
          </a:prstGeom>
        </p:spPr>
      </p:pic>
      <p:pic>
        <p:nvPicPr>
          <p:cNvPr id="15" name="Picture 14"/>
          <p:cNvPicPr>
            <a:picLocks noChangeAspect="1"/>
          </p:cNvPicPr>
          <p:nvPr/>
        </p:nvPicPr>
        <p:blipFill>
          <a:blip r:embed="rId7"/>
          <a:stretch>
            <a:fillRect/>
          </a:stretch>
        </p:blipFill>
        <p:spPr>
          <a:xfrm>
            <a:off x="0" y="3521123"/>
            <a:ext cx="3689611" cy="1574570"/>
          </a:xfrm>
          <a:prstGeom prst="rect">
            <a:avLst/>
          </a:prstGeom>
        </p:spPr>
      </p:pic>
      <p:sp>
        <p:nvSpPr>
          <p:cNvPr id="19" name="Oval 18"/>
          <p:cNvSpPr/>
          <p:nvPr/>
        </p:nvSpPr>
        <p:spPr>
          <a:xfrm>
            <a:off x="9781309" y="3006436"/>
            <a:ext cx="304800" cy="30438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10002981" y="3380069"/>
            <a:ext cx="304800" cy="30438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9656618" y="3606600"/>
            <a:ext cx="304800" cy="30438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p:cNvCxnSpPr>
            <a:stCxn id="19" idx="6"/>
          </p:cNvCxnSpPr>
          <p:nvPr/>
        </p:nvCxnSpPr>
        <p:spPr>
          <a:xfrm flipV="1">
            <a:off x="10086109" y="2710658"/>
            <a:ext cx="677924" cy="447971"/>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10273619" y="2934643"/>
            <a:ext cx="490414" cy="517219"/>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9933709" y="2747827"/>
            <a:ext cx="830324" cy="92506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10721619" y="2368908"/>
            <a:ext cx="1597318" cy="646331"/>
          </a:xfrm>
          <a:prstGeom prst="rect">
            <a:avLst/>
          </a:prstGeom>
          <a:noFill/>
        </p:spPr>
        <p:txBody>
          <a:bodyPr wrap="square" rtlCol="0">
            <a:spAutoFit/>
          </a:bodyPr>
          <a:lstStyle/>
          <a:p>
            <a:r>
              <a:rPr lang="en-US" smtClean="0"/>
              <a:t>5 observations in each area</a:t>
            </a:r>
            <a:endParaRPr lang="en-US"/>
          </a:p>
        </p:txBody>
      </p:sp>
    </p:spTree>
    <p:extLst>
      <p:ext uri="{BB962C8B-B14F-4D97-AF65-F5344CB8AC3E}">
        <p14:creationId xmlns:p14="http://schemas.microsoft.com/office/powerpoint/2010/main" val="1332362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smtClean="0">
                <a:latin typeface="Apple Braille" charset="0"/>
                <a:ea typeface="Apple Braille" charset="0"/>
                <a:cs typeface="Apple Braille" charset="0"/>
              </a:rPr>
              <a:t>How could our dataset look like?</a:t>
            </a:r>
            <a:endParaRPr lang="en-US" dirty="0">
              <a:latin typeface="Apple Braille" charset="0"/>
              <a:ea typeface="Apple Braille" charset="0"/>
              <a:cs typeface="Apple Braille" charset="0"/>
            </a:endParaRP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smtClean="0"/>
              <a:t>Our final goal is to compare abundances between the different countries and areas visually and statistically</a:t>
            </a:r>
          </a:p>
          <a:p>
            <a:r>
              <a:rPr lang="en-US" dirty="0" smtClean="0"/>
              <a:t>First option:</a:t>
            </a:r>
            <a:endParaRPr lang="en-US" dirty="0"/>
          </a:p>
        </p:txBody>
      </p:sp>
      <p:graphicFrame>
        <p:nvGraphicFramePr>
          <p:cNvPr id="30" name="Table 29"/>
          <p:cNvGraphicFramePr>
            <a:graphicFrameLocks noGrp="1"/>
          </p:cNvGraphicFramePr>
          <p:nvPr>
            <p:extLst>
              <p:ext uri="{D42A27DB-BD31-4B8C-83A1-F6EECF244321}">
                <p14:modId xmlns:p14="http://schemas.microsoft.com/office/powerpoint/2010/main" val="1592859509"/>
              </p:ext>
            </p:extLst>
          </p:nvPr>
        </p:nvGraphicFramePr>
        <p:xfrm>
          <a:off x="436418" y="2613458"/>
          <a:ext cx="10515600" cy="1300088"/>
        </p:xfrm>
        <a:graphic>
          <a:graphicData uri="http://schemas.openxmlformats.org/drawingml/2006/table">
            <a:tbl>
              <a:tblPr>
                <a:tableStyleId>{5C22544A-7EE6-4342-B048-85BDC9FD1C3A}</a:tableStyleId>
              </a:tblPr>
              <a:tblGrid>
                <a:gridCol w="657225"/>
                <a:gridCol w="657225"/>
                <a:gridCol w="657225"/>
                <a:gridCol w="657225"/>
                <a:gridCol w="657225"/>
                <a:gridCol w="657225"/>
                <a:gridCol w="657225"/>
                <a:gridCol w="657225"/>
                <a:gridCol w="657225"/>
                <a:gridCol w="657225"/>
                <a:gridCol w="657225"/>
                <a:gridCol w="657225"/>
                <a:gridCol w="657225"/>
                <a:gridCol w="657225"/>
                <a:gridCol w="657225"/>
                <a:gridCol w="657225"/>
              </a:tblGrid>
              <a:tr h="161778">
                <a:tc>
                  <a:txBody>
                    <a:bodyPr/>
                    <a:lstStyle/>
                    <a:p>
                      <a:pPr algn="l" fontAlgn="b"/>
                      <a:r>
                        <a:rPr lang="en-US" sz="1000" u="none" strike="noStrike">
                          <a:effectLst/>
                        </a:rPr>
                        <a:t>Species</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Area1_1</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Area1_2</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Area1_3</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Area1_4</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Area1_5</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Area2_1</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Area2_2</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Area2_3</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Area2_4</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Area2_5</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Area3_1</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Area3_2</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Area3_3</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Area3_4</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Area3_5</a:t>
                      </a:r>
                      <a:endParaRPr lang="en-US" sz="1000" b="0" i="0" u="none" strike="noStrike">
                        <a:solidFill>
                          <a:srgbClr val="000000"/>
                        </a:solidFill>
                        <a:effectLst/>
                        <a:latin typeface="Calibri" charset="0"/>
                      </a:endParaRPr>
                    </a:p>
                  </a:txBody>
                  <a:tcPr marL="10111" marR="10111" marT="10111" marB="0" anchor="b"/>
                </a:tc>
              </a:tr>
              <a:tr h="161778">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cs-CZ" sz="1000" u="none" strike="noStrike">
                          <a:effectLst/>
                        </a:rPr>
                        <a:t>11</a:t>
                      </a:r>
                      <a:endParaRPr lang="cs-CZ"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13</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17</a:t>
                      </a:r>
                      <a:endParaRPr lang="en-US" sz="1000" b="0" i="0" u="none" strike="noStrike">
                        <a:solidFill>
                          <a:srgbClr val="000000"/>
                        </a:solidFill>
                        <a:effectLst/>
                        <a:latin typeface="Calibri" charset="0"/>
                      </a:endParaRPr>
                    </a:p>
                  </a:txBody>
                  <a:tcPr marL="10111" marR="10111" marT="10111" marB="0" anchor="b"/>
                </a:tc>
              </a:tr>
              <a:tr h="161778">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0</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0</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r>
              <a:tr h="161778">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r>
              <a:tr h="161778">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r>
              <a:tr h="161778">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8</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r>
              <a:tr h="161778">
                <a:tc>
                  <a:txBody>
                    <a:bodyPr/>
                    <a:lstStyle/>
                    <a:p>
                      <a:pPr algn="l" fontAlgn="b"/>
                      <a:r>
                        <a:rPr lang="en-US" sz="1000" u="none" strike="noStrike">
                          <a:effectLst/>
                        </a:rPr>
                        <a:t>Capybara</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8</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8</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10</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8</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cs-CZ" sz="1000" u="none" strike="noStrike">
                          <a:effectLst/>
                        </a:rPr>
                        <a:t>11</a:t>
                      </a:r>
                      <a:endParaRPr lang="cs-CZ"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r>
              <a:tr h="161778">
                <a:tc>
                  <a:txBody>
                    <a:bodyPr/>
                    <a:lstStyle/>
                    <a:p>
                      <a:pPr algn="l" fontAlgn="b"/>
                      <a:r>
                        <a:rPr lang="en-US" sz="1000" u="none" strike="noStrike">
                          <a:effectLst/>
                        </a:rPr>
                        <a:t>Country</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dirty="0">
                          <a:effectLst/>
                        </a:rPr>
                        <a:t>Sudan</a:t>
                      </a:r>
                      <a:endParaRPr lang="en-US" sz="1000" b="0" i="0" u="none" strike="noStrike" dirty="0">
                        <a:solidFill>
                          <a:srgbClr val="000000"/>
                        </a:solidFill>
                        <a:effectLst/>
                        <a:latin typeface="Calibri" charset="0"/>
                      </a:endParaRPr>
                    </a:p>
                  </a:txBody>
                  <a:tcPr marL="10111" marR="10111" marT="10111" marB="0" anchor="b"/>
                </a:tc>
              </a:tr>
            </a:tbl>
          </a:graphicData>
        </a:graphic>
      </p:graphicFrame>
      <p:sp>
        <p:nvSpPr>
          <p:cNvPr id="31" name="TextBox 30"/>
          <p:cNvSpPr txBox="1"/>
          <p:nvPr/>
        </p:nvSpPr>
        <p:spPr>
          <a:xfrm>
            <a:off x="304799" y="4536782"/>
            <a:ext cx="11596255" cy="1200329"/>
          </a:xfrm>
          <a:prstGeom prst="rect">
            <a:avLst/>
          </a:prstGeom>
          <a:noFill/>
        </p:spPr>
        <p:txBody>
          <a:bodyPr wrap="square" rtlCol="0">
            <a:spAutoFit/>
          </a:bodyPr>
          <a:lstStyle/>
          <a:p>
            <a:r>
              <a:rPr lang="en-US" dirty="0" smtClean="0"/>
              <a:t>Characteristics: </a:t>
            </a:r>
          </a:p>
          <a:p>
            <a:r>
              <a:rPr lang="en-US" dirty="0" smtClean="0"/>
              <a:t>we mix up count data and the variable “Country”</a:t>
            </a:r>
          </a:p>
          <a:p>
            <a:r>
              <a:rPr lang="en-US" dirty="0" smtClean="0"/>
              <a:t>each factorial level of the variable area is an own column and mixed up with the plot information</a:t>
            </a:r>
          </a:p>
          <a:p>
            <a:r>
              <a:rPr lang="en-US" dirty="0" smtClean="0"/>
              <a:t>This is a very messy data format – how would we compare those data, summarize or display them?</a:t>
            </a:r>
            <a:endParaRPr lang="en-US" dirty="0"/>
          </a:p>
        </p:txBody>
      </p:sp>
    </p:spTree>
    <p:extLst>
      <p:ext uri="{BB962C8B-B14F-4D97-AF65-F5344CB8AC3E}">
        <p14:creationId xmlns:p14="http://schemas.microsoft.com/office/powerpoint/2010/main" val="1169409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smtClean="0">
                <a:latin typeface="Apple Braille" charset="0"/>
                <a:ea typeface="Apple Braille" charset="0"/>
                <a:cs typeface="Apple Braille" charset="0"/>
              </a:rPr>
              <a:t>How could our dataset look like?</a:t>
            </a:r>
            <a:endParaRPr lang="en-US" dirty="0">
              <a:latin typeface="Apple Braille" charset="0"/>
              <a:ea typeface="Apple Braille" charset="0"/>
              <a:cs typeface="Apple Braille" charset="0"/>
            </a:endParaRP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smtClean="0"/>
              <a:t>Our final goal is to compare abundances between the different countries and areas visually and statistically</a:t>
            </a:r>
          </a:p>
          <a:p>
            <a:r>
              <a:rPr lang="en-US" dirty="0" smtClean="0"/>
              <a:t>Second option:</a:t>
            </a:r>
            <a:endParaRPr lang="en-US" dirty="0"/>
          </a:p>
        </p:txBody>
      </p:sp>
      <p:graphicFrame>
        <p:nvGraphicFramePr>
          <p:cNvPr id="10" name="Table 9"/>
          <p:cNvGraphicFramePr>
            <a:graphicFrameLocks noGrp="1"/>
          </p:cNvGraphicFramePr>
          <p:nvPr/>
        </p:nvGraphicFramePr>
        <p:xfrm>
          <a:off x="304800" y="2736181"/>
          <a:ext cx="4953000" cy="1422400"/>
        </p:xfrm>
        <a:graphic>
          <a:graphicData uri="http://schemas.openxmlformats.org/drawingml/2006/table">
            <a:tbl>
              <a:tblPr>
                <a:tableStyleId>{5C22544A-7EE6-4342-B048-85BDC9FD1C3A}</a:tableStyleId>
              </a:tblPr>
              <a:tblGrid>
                <a:gridCol w="825500"/>
                <a:gridCol w="825500"/>
                <a:gridCol w="825500"/>
                <a:gridCol w="825500"/>
                <a:gridCol w="825500"/>
                <a:gridCol w="825500"/>
              </a:tblGrid>
              <a:tr h="203200">
                <a:tc>
                  <a:txBody>
                    <a:bodyPr/>
                    <a:lstStyle/>
                    <a:p>
                      <a:pPr algn="l" fontAlgn="b"/>
                      <a:r>
                        <a:rPr lang="en-US" sz="1200" u="none" strike="noStrike">
                          <a:effectLst/>
                        </a:rPr>
                        <a:t>Species</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Area1_1</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Area1_2</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Area1_3</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Area1_4</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Area1_5</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Fish</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13</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Mouse</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Seagull</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Elephant</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Lion</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dirty="0">
                          <a:effectLst/>
                        </a:rPr>
                        <a:t>Capybara</a:t>
                      </a:r>
                      <a:endParaRPr lang="en-US" sz="1200" b="0" i="0" u="none" strike="noStrike" dirty="0">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dirty="0">
                          <a:effectLst/>
                        </a:rPr>
                        <a:t>12</a:t>
                      </a:r>
                      <a:endParaRPr lang="is-IS" sz="1200" b="0" i="0" u="none" strike="noStrike" dirty="0">
                        <a:solidFill>
                          <a:srgbClr val="000000"/>
                        </a:solidFill>
                        <a:effectLst/>
                        <a:latin typeface="Calibri" charset="0"/>
                      </a:endParaRPr>
                    </a:p>
                  </a:txBody>
                  <a:tcPr marL="12700" marR="12700" marT="12700" marB="0" anchor="b"/>
                </a:tc>
              </a:tr>
            </a:tbl>
          </a:graphicData>
        </a:graphic>
      </p:graphicFrame>
      <p:graphicFrame>
        <p:nvGraphicFramePr>
          <p:cNvPr id="22" name="Table 21"/>
          <p:cNvGraphicFramePr>
            <a:graphicFrameLocks noGrp="1"/>
          </p:cNvGraphicFramePr>
          <p:nvPr/>
        </p:nvGraphicFramePr>
        <p:xfrm>
          <a:off x="304800" y="4740564"/>
          <a:ext cx="9080500" cy="1422400"/>
        </p:xfrm>
        <a:graphic>
          <a:graphicData uri="http://schemas.openxmlformats.org/drawingml/2006/table">
            <a:tbl>
              <a:tblPr>
                <a:tableStyleId>{5C22544A-7EE6-4342-B048-85BDC9FD1C3A}</a:tableStyleId>
              </a:tblPr>
              <a:tblGrid>
                <a:gridCol w="825500"/>
                <a:gridCol w="825500"/>
                <a:gridCol w="825500"/>
                <a:gridCol w="825500"/>
                <a:gridCol w="825500"/>
                <a:gridCol w="825500"/>
                <a:gridCol w="825500"/>
                <a:gridCol w="825500"/>
                <a:gridCol w="825500"/>
                <a:gridCol w="825500"/>
                <a:gridCol w="825500"/>
              </a:tblGrid>
              <a:tr h="203200">
                <a:tc>
                  <a:txBody>
                    <a:bodyPr/>
                    <a:lstStyle/>
                    <a:p>
                      <a:pPr algn="l" fontAlgn="b"/>
                      <a:r>
                        <a:rPr lang="en-US" sz="1200" u="none" strike="noStrike">
                          <a:effectLst/>
                        </a:rPr>
                        <a:t>Species</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Area2_1</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Area2_2</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Area2_3</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Area2_4</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Area2_5</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Area3_1</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Area3_2</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Area3_3</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Area3_4</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Area3_5</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Fish</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dirty="0">
                          <a:effectLst/>
                        </a:rPr>
                        <a:t>4</a:t>
                      </a:r>
                      <a:endParaRPr lang="en-US"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17</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Mouse</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Seagull</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Elephant</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Lion</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Capybara</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dirty="0">
                          <a:effectLst/>
                        </a:rPr>
                        <a:t>3</a:t>
                      </a:r>
                      <a:endParaRPr lang="en-US" sz="1200" b="0" i="0" u="none" strike="noStrike" dirty="0">
                        <a:solidFill>
                          <a:srgbClr val="000000"/>
                        </a:solidFill>
                        <a:effectLst/>
                        <a:latin typeface="Calibri" charset="0"/>
                      </a:endParaRPr>
                    </a:p>
                  </a:txBody>
                  <a:tcPr marL="12700" marR="12700" marT="12700" marB="0" anchor="b"/>
                </a:tc>
              </a:tr>
            </a:tbl>
          </a:graphicData>
        </a:graphic>
      </p:graphicFrame>
      <p:sp>
        <p:nvSpPr>
          <p:cNvPr id="24" name="TextBox 23"/>
          <p:cNvSpPr txBox="1"/>
          <p:nvPr/>
        </p:nvSpPr>
        <p:spPr>
          <a:xfrm>
            <a:off x="304800" y="2342511"/>
            <a:ext cx="770467" cy="369332"/>
          </a:xfrm>
          <a:prstGeom prst="rect">
            <a:avLst/>
          </a:prstGeom>
          <a:noFill/>
        </p:spPr>
        <p:txBody>
          <a:bodyPr wrap="none" rtlCol="0">
            <a:spAutoFit/>
          </a:bodyPr>
          <a:lstStyle/>
          <a:p>
            <a:r>
              <a:rPr lang="en-US" dirty="0" smtClean="0"/>
              <a:t>Egypt:</a:t>
            </a:r>
            <a:endParaRPr lang="en-US" dirty="0"/>
          </a:p>
        </p:txBody>
      </p:sp>
      <p:sp>
        <p:nvSpPr>
          <p:cNvPr id="28" name="TextBox 27"/>
          <p:cNvSpPr txBox="1"/>
          <p:nvPr/>
        </p:nvSpPr>
        <p:spPr>
          <a:xfrm>
            <a:off x="304799" y="4371232"/>
            <a:ext cx="829073" cy="369332"/>
          </a:xfrm>
          <a:prstGeom prst="rect">
            <a:avLst/>
          </a:prstGeom>
          <a:noFill/>
        </p:spPr>
        <p:txBody>
          <a:bodyPr wrap="none" rtlCol="0">
            <a:spAutoFit/>
          </a:bodyPr>
          <a:lstStyle/>
          <a:p>
            <a:r>
              <a:rPr lang="en-US" dirty="0" smtClean="0"/>
              <a:t>Sudan:</a:t>
            </a:r>
            <a:endParaRPr lang="en-US" dirty="0"/>
          </a:p>
        </p:txBody>
      </p:sp>
      <p:sp>
        <p:nvSpPr>
          <p:cNvPr id="26" name="TextBox 25"/>
          <p:cNvSpPr txBox="1"/>
          <p:nvPr/>
        </p:nvSpPr>
        <p:spPr>
          <a:xfrm>
            <a:off x="6248400" y="2230582"/>
            <a:ext cx="5455019" cy="1477328"/>
          </a:xfrm>
          <a:prstGeom prst="rect">
            <a:avLst/>
          </a:prstGeom>
          <a:noFill/>
        </p:spPr>
        <p:txBody>
          <a:bodyPr wrap="none" rtlCol="0">
            <a:spAutoFit/>
          </a:bodyPr>
          <a:lstStyle/>
          <a:p>
            <a:r>
              <a:rPr lang="en-US" dirty="0" smtClean="0"/>
              <a:t>Characteristics: </a:t>
            </a:r>
          </a:p>
          <a:p>
            <a:r>
              <a:rPr lang="en-US" dirty="0" smtClean="0"/>
              <a:t>2 separate tables for both countries</a:t>
            </a:r>
          </a:p>
          <a:p>
            <a:r>
              <a:rPr lang="en-US" dirty="0" smtClean="0"/>
              <a:t>Still own column for each factorial level of variable Area </a:t>
            </a:r>
          </a:p>
          <a:p>
            <a:r>
              <a:rPr lang="en-US" dirty="0" smtClean="0"/>
              <a:t>Area still mixed up with plot information</a:t>
            </a:r>
          </a:p>
          <a:p>
            <a:endParaRPr lang="en-US" dirty="0"/>
          </a:p>
        </p:txBody>
      </p:sp>
    </p:spTree>
    <p:extLst>
      <p:ext uri="{BB962C8B-B14F-4D97-AF65-F5344CB8AC3E}">
        <p14:creationId xmlns:p14="http://schemas.microsoft.com/office/powerpoint/2010/main" val="6554170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smtClean="0">
                <a:latin typeface="Apple Braille" charset="0"/>
                <a:ea typeface="Apple Braille" charset="0"/>
                <a:cs typeface="Apple Braille" charset="0"/>
              </a:rPr>
              <a:t>How could our dataset look like?</a:t>
            </a:r>
            <a:endParaRPr lang="en-US" dirty="0">
              <a:latin typeface="Apple Braille" charset="0"/>
              <a:ea typeface="Apple Braille" charset="0"/>
              <a:cs typeface="Apple Braille" charset="0"/>
            </a:endParaRP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smtClean="0"/>
              <a:t>Our final goal is to compare abundances between the different countries and areas visually and statistically</a:t>
            </a:r>
          </a:p>
          <a:p>
            <a:r>
              <a:rPr lang="en-US" dirty="0" smtClean="0"/>
              <a:t>Third option:</a:t>
            </a:r>
            <a:endParaRPr lang="en-US" dirty="0"/>
          </a:p>
        </p:txBody>
      </p:sp>
      <p:sp>
        <p:nvSpPr>
          <p:cNvPr id="26" name="TextBox 25"/>
          <p:cNvSpPr txBox="1"/>
          <p:nvPr/>
        </p:nvSpPr>
        <p:spPr>
          <a:xfrm>
            <a:off x="7481454" y="2092083"/>
            <a:ext cx="4710545" cy="2031325"/>
          </a:xfrm>
          <a:prstGeom prst="rect">
            <a:avLst/>
          </a:prstGeom>
          <a:noFill/>
        </p:spPr>
        <p:txBody>
          <a:bodyPr wrap="square" rtlCol="0">
            <a:spAutoFit/>
          </a:bodyPr>
          <a:lstStyle/>
          <a:p>
            <a:r>
              <a:rPr lang="en-US" dirty="0" smtClean="0"/>
              <a:t>Characteristics: </a:t>
            </a:r>
          </a:p>
          <a:p>
            <a:r>
              <a:rPr lang="en-US" dirty="0" smtClean="0"/>
              <a:t>Now we combined the information from both tables</a:t>
            </a:r>
          </a:p>
          <a:p>
            <a:r>
              <a:rPr lang="en-US" dirty="0" smtClean="0"/>
              <a:t>Column Area still mixes up 2 variables (area and plot)</a:t>
            </a:r>
          </a:p>
          <a:p>
            <a:r>
              <a:rPr lang="en-US" dirty="0" smtClean="0"/>
              <a:t>Each species has an own column</a:t>
            </a:r>
          </a:p>
          <a:p>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680524918"/>
              </p:ext>
            </p:extLst>
          </p:nvPr>
        </p:nvGraphicFramePr>
        <p:xfrm>
          <a:off x="494146" y="2969246"/>
          <a:ext cx="6604000" cy="3251200"/>
        </p:xfrm>
        <a:graphic>
          <a:graphicData uri="http://schemas.openxmlformats.org/drawingml/2006/table">
            <a:tbl>
              <a:tblPr>
                <a:tableStyleId>{5C22544A-7EE6-4342-B048-85BDC9FD1C3A}</a:tableStyleId>
              </a:tblPr>
              <a:tblGrid>
                <a:gridCol w="825500"/>
                <a:gridCol w="825500"/>
                <a:gridCol w="825500"/>
                <a:gridCol w="825500"/>
                <a:gridCol w="825500"/>
                <a:gridCol w="825500"/>
                <a:gridCol w="825500"/>
                <a:gridCol w="825500"/>
              </a:tblGrid>
              <a:tr h="203200">
                <a:tc>
                  <a:txBody>
                    <a:bodyPr/>
                    <a:lstStyle/>
                    <a:p>
                      <a:pPr algn="l" fontAlgn="b"/>
                      <a:r>
                        <a:rPr lang="en-US" sz="1200" u="none" strike="noStrike">
                          <a:effectLst/>
                        </a:rPr>
                        <a:t>Country</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Fish</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Mouse</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Seagull</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Elephant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Lion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Capybara</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13</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10</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dirty="0">
                          <a:effectLst/>
                        </a:rPr>
                        <a:t>Sudan</a:t>
                      </a:r>
                      <a:endParaRPr lang="en-US" sz="1200" b="0" i="0" u="none" strike="noStrike" dirty="0">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dirty="0">
                          <a:effectLst/>
                        </a:rPr>
                        <a:t>3</a:t>
                      </a:r>
                      <a:endParaRPr lang="en-US" sz="1200" b="0" i="0" u="none" strike="noStrike" dirty="0">
                        <a:solidFill>
                          <a:srgbClr val="00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4375315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smtClean="0">
                <a:latin typeface="Apple Braille" charset="0"/>
                <a:ea typeface="Apple Braille" charset="0"/>
                <a:cs typeface="Apple Braille" charset="0"/>
              </a:rPr>
              <a:t>How could our dataset look like?</a:t>
            </a:r>
            <a:endParaRPr lang="en-US" dirty="0">
              <a:latin typeface="Apple Braille" charset="0"/>
              <a:ea typeface="Apple Braille" charset="0"/>
              <a:cs typeface="Apple Braille" charset="0"/>
            </a:endParaRP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smtClean="0"/>
              <a:t>Our final goal is to compare abundances between the different countries and areas visually and statistically</a:t>
            </a:r>
          </a:p>
          <a:p>
            <a:r>
              <a:rPr lang="en-US" dirty="0" smtClean="0"/>
              <a:t>Fourth option:</a:t>
            </a:r>
            <a:endParaRPr lang="en-US" dirty="0"/>
          </a:p>
        </p:txBody>
      </p:sp>
      <p:sp>
        <p:nvSpPr>
          <p:cNvPr id="26" name="TextBox 25"/>
          <p:cNvSpPr txBox="1"/>
          <p:nvPr/>
        </p:nvSpPr>
        <p:spPr>
          <a:xfrm>
            <a:off x="7651698" y="1984352"/>
            <a:ext cx="4540302" cy="5078313"/>
          </a:xfrm>
          <a:prstGeom prst="rect">
            <a:avLst/>
          </a:prstGeom>
          <a:noFill/>
        </p:spPr>
        <p:txBody>
          <a:bodyPr wrap="square" rtlCol="0">
            <a:spAutoFit/>
          </a:bodyPr>
          <a:lstStyle/>
          <a:p>
            <a:r>
              <a:rPr lang="en-US" dirty="0" smtClean="0"/>
              <a:t>Characteristics: </a:t>
            </a:r>
          </a:p>
          <a:p>
            <a:r>
              <a:rPr lang="en-US" dirty="0" smtClean="0"/>
              <a:t>Now country, area and plot are separate variables stored in an own column</a:t>
            </a:r>
          </a:p>
          <a:p>
            <a:endParaRPr lang="en-US" dirty="0"/>
          </a:p>
          <a:p>
            <a:r>
              <a:rPr lang="en-US" dirty="0" smtClean="0"/>
              <a:t>Each investigated community is described by a row!</a:t>
            </a:r>
          </a:p>
          <a:p>
            <a:endParaRPr lang="en-US" dirty="0"/>
          </a:p>
          <a:p>
            <a:r>
              <a:rPr lang="en-US" dirty="0" smtClean="0"/>
              <a:t>This could be a very typical community matrix</a:t>
            </a:r>
          </a:p>
          <a:p>
            <a:r>
              <a:rPr lang="en-US" dirty="0" smtClean="0"/>
              <a:t>This format is actually the format you need to work with for every sort of community analysis that is based on matrices (e.g. calculation of distance measures). Here you would separate this matrix into an environmental (columns 1-3) and a community matrix (columns 4-9)</a:t>
            </a:r>
          </a:p>
          <a:p>
            <a:endParaRPr lang="en-US" dirty="0"/>
          </a:p>
          <a:p>
            <a:r>
              <a:rPr lang="en-US" dirty="0" smtClean="0"/>
              <a:t>Problem: Most functions in R work with </a:t>
            </a:r>
            <a:r>
              <a:rPr lang="en-US" dirty="0" err="1" smtClean="0"/>
              <a:t>vectorized</a:t>
            </a:r>
            <a:r>
              <a:rPr lang="en-US" dirty="0" smtClean="0"/>
              <a:t> (“tidy”) data</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519046842"/>
              </p:ext>
            </p:extLst>
          </p:nvPr>
        </p:nvGraphicFramePr>
        <p:xfrm>
          <a:off x="192232" y="2897909"/>
          <a:ext cx="7429500" cy="3251200"/>
        </p:xfrm>
        <a:graphic>
          <a:graphicData uri="http://schemas.openxmlformats.org/drawingml/2006/table">
            <a:tbl>
              <a:tblPr>
                <a:tableStyleId>{5C22544A-7EE6-4342-B048-85BDC9FD1C3A}</a:tableStyleId>
              </a:tblPr>
              <a:tblGrid>
                <a:gridCol w="825500"/>
                <a:gridCol w="825500"/>
                <a:gridCol w="825500"/>
                <a:gridCol w="825500"/>
                <a:gridCol w="825500"/>
                <a:gridCol w="825500"/>
                <a:gridCol w="825500"/>
                <a:gridCol w="825500"/>
                <a:gridCol w="825500"/>
              </a:tblGrid>
              <a:tr h="203200">
                <a:tc>
                  <a:txBody>
                    <a:bodyPr/>
                    <a:lstStyle/>
                    <a:p>
                      <a:pPr algn="l" fontAlgn="b"/>
                      <a:r>
                        <a:rPr lang="en-US" sz="1200" u="none" strike="noStrike">
                          <a:effectLst/>
                        </a:rPr>
                        <a:t>Country</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Plot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Fish</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Mouse</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Seagull</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Elephant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Lion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Capybara</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13</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10</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dirty="0">
                          <a:effectLst/>
                        </a:rPr>
                        <a:t>3</a:t>
                      </a:r>
                      <a:endParaRPr lang="en-US" sz="1200" b="0" i="0" u="none" strike="noStrike" dirty="0">
                        <a:solidFill>
                          <a:srgbClr val="00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3557393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smtClean="0">
                <a:latin typeface="Apple Braille" charset="0"/>
                <a:ea typeface="Apple Braille" charset="0"/>
                <a:cs typeface="Apple Braille" charset="0"/>
              </a:rPr>
              <a:t>How could our dataset look like?</a:t>
            </a:r>
            <a:endParaRPr lang="en-US" dirty="0">
              <a:latin typeface="Apple Braille" charset="0"/>
              <a:ea typeface="Apple Braille" charset="0"/>
              <a:cs typeface="Apple Braille" charset="0"/>
            </a:endParaRP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smtClean="0"/>
              <a:t>Our final goal is to compare abundances between the different countries and areas visually and statistically</a:t>
            </a:r>
          </a:p>
          <a:p>
            <a:r>
              <a:rPr lang="en-US" dirty="0" smtClean="0"/>
              <a:t>Fifth – tidy option:</a:t>
            </a:r>
            <a:endParaRPr lang="en-US" dirty="0"/>
          </a:p>
        </p:txBody>
      </p:sp>
      <p:sp>
        <p:nvSpPr>
          <p:cNvPr id="26" name="TextBox 25"/>
          <p:cNvSpPr txBox="1"/>
          <p:nvPr/>
        </p:nvSpPr>
        <p:spPr>
          <a:xfrm>
            <a:off x="5963700" y="2378149"/>
            <a:ext cx="4540302" cy="3693319"/>
          </a:xfrm>
          <a:prstGeom prst="rect">
            <a:avLst/>
          </a:prstGeom>
          <a:noFill/>
        </p:spPr>
        <p:txBody>
          <a:bodyPr wrap="square" rtlCol="0">
            <a:spAutoFit/>
          </a:bodyPr>
          <a:lstStyle/>
          <a:p>
            <a:r>
              <a:rPr lang="en-US" dirty="0" smtClean="0"/>
              <a:t>Characteristics: </a:t>
            </a:r>
          </a:p>
          <a:p>
            <a:r>
              <a:rPr lang="en-US" dirty="0" smtClean="0"/>
              <a:t>Now </a:t>
            </a:r>
            <a:r>
              <a:rPr lang="en-US" b="1" dirty="0" smtClean="0"/>
              <a:t>each variable is a column</a:t>
            </a:r>
          </a:p>
          <a:p>
            <a:r>
              <a:rPr lang="en-US" b="1" dirty="0" smtClean="0"/>
              <a:t>Each observation is a row</a:t>
            </a:r>
            <a:r>
              <a:rPr lang="en-US" dirty="0" smtClean="0"/>
              <a:t>, precisely defined by the information in each column</a:t>
            </a:r>
          </a:p>
          <a:p>
            <a:endParaRPr lang="en-US" dirty="0"/>
          </a:p>
          <a:p>
            <a:r>
              <a:rPr lang="en-US" dirty="0" smtClean="0"/>
              <a:t>Fixed variables come first (country, area, plot), measured variables later (count)</a:t>
            </a:r>
          </a:p>
          <a:p>
            <a:endParaRPr lang="en-US" dirty="0"/>
          </a:p>
          <a:p>
            <a:r>
              <a:rPr lang="en-US" dirty="0" smtClean="0"/>
              <a:t>Order of fixed variables is hierarchic (not necessary but makes table easier to read)</a:t>
            </a:r>
          </a:p>
          <a:p>
            <a:endParaRPr lang="en-US" dirty="0" smtClean="0"/>
          </a:p>
          <a:p>
            <a:r>
              <a:rPr lang="en-US" dirty="0" smtClean="0"/>
              <a:t>This is now a tidy dataset!</a:t>
            </a:r>
          </a:p>
          <a:p>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364950723"/>
              </p:ext>
            </p:extLst>
          </p:nvPr>
        </p:nvGraphicFramePr>
        <p:xfrm>
          <a:off x="1988979" y="2154670"/>
          <a:ext cx="3535460" cy="4351350"/>
        </p:xfrm>
        <a:graphic>
          <a:graphicData uri="http://schemas.openxmlformats.org/drawingml/2006/table">
            <a:tbl>
              <a:tblPr>
                <a:tableStyleId>{5C22544A-7EE6-4342-B048-85BDC9FD1C3A}</a:tableStyleId>
              </a:tblPr>
              <a:tblGrid>
                <a:gridCol w="707092"/>
                <a:gridCol w="707092"/>
                <a:gridCol w="707092"/>
                <a:gridCol w="707092"/>
                <a:gridCol w="707092"/>
              </a:tblGrid>
              <a:tr h="174054">
                <a:tc>
                  <a:txBody>
                    <a:bodyPr/>
                    <a:lstStyle/>
                    <a:p>
                      <a:pPr algn="l" fontAlgn="b"/>
                      <a:r>
                        <a:rPr lang="en-US" sz="1000" u="none" strike="noStrike">
                          <a:effectLst/>
                        </a:rPr>
                        <a:t>country</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area</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plot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species</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count</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cs-CZ" sz="1000" u="none" strike="noStrike">
                          <a:effectLst/>
                        </a:rPr>
                        <a:t>11</a:t>
                      </a:r>
                      <a:endParaRPr lang="cs-CZ"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13</a:t>
                      </a:r>
                      <a:endParaRPr lang="is-I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0</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dirty="0">
                          <a:effectLst/>
                        </a:rPr>
                        <a:t>3</a:t>
                      </a:r>
                      <a:endParaRPr lang="en-US" sz="1000" b="0" i="0" u="none" strike="noStrike" dirty="0">
                        <a:solidFill>
                          <a:srgbClr val="000000"/>
                        </a:solidFill>
                        <a:effectLst/>
                        <a:latin typeface="Calibri" charset="0"/>
                      </a:endParaRPr>
                    </a:p>
                  </a:txBody>
                  <a:tcPr marL="10878" marR="10878" marT="10878" marB="0" anchor="b"/>
                </a:tc>
              </a:tr>
            </a:tbl>
          </a:graphicData>
        </a:graphic>
      </p:graphicFrame>
    </p:spTree>
    <p:extLst>
      <p:ext uri="{BB962C8B-B14F-4D97-AF65-F5344CB8AC3E}">
        <p14:creationId xmlns:p14="http://schemas.microsoft.com/office/powerpoint/2010/main" val="13275039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37308" y="803564"/>
            <a:ext cx="6567056" cy="4708981"/>
          </a:xfrm>
          <a:prstGeom prst="rect">
            <a:avLst/>
          </a:prstGeom>
        </p:spPr>
        <p:txBody>
          <a:bodyPr wrap="square">
            <a:spAutoFit/>
          </a:bodyPr>
          <a:lstStyle/>
          <a:p>
            <a:r>
              <a:rPr lang="en-US" sz="2000" b="0" i="0" u="none" strike="noStrike" baseline="0" dirty="0" smtClean="0">
                <a:latin typeface="Apple Braille" charset="0"/>
                <a:ea typeface="Apple Braille" charset="0"/>
                <a:cs typeface="Apple Braille" charset="0"/>
              </a:rPr>
              <a:t>In tidy data:</a:t>
            </a:r>
          </a:p>
          <a:p>
            <a:endParaRPr lang="en-US" sz="2000" b="0" i="0" u="none" strike="noStrike" baseline="0" dirty="0" smtClean="0">
              <a:latin typeface="Apple Braille" charset="0"/>
              <a:ea typeface="Apple Braille" charset="0"/>
              <a:cs typeface="Apple Braille" charset="0"/>
            </a:endParaRPr>
          </a:p>
          <a:p>
            <a:r>
              <a:rPr lang="en-US" sz="2000" b="0" i="0" u="none" strike="noStrike" baseline="0" dirty="0" smtClean="0">
                <a:latin typeface="Apple Braille" charset="0"/>
                <a:ea typeface="Apple Braille" charset="0"/>
                <a:cs typeface="Apple Braille" charset="0"/>
              </a:rPr>
              <a:t>1. Each variable forms a column.</a:t>
            </a:r>
          </a:p>
          <a:p>
            <a:r>
              <a:rPr lang="en-US" sz="2000" b="0" i="0" u="none" strike="noStrike" baseline="0" dirty="0" smtClean="0">
                <a:latin typeface="Apple Braille" charset="0"/>
                <a:ea typeface="Apple Braille" charset="0"/>
                <a:cs typeface="Apple Braille" charset="0"/>
              </a:rPr>
              <a:t>2. Each observation forms a row.</a:t>
            </a:r>
          </a:p>
          <a:p>
            <a:r>
              <a:rPr lang="en-US" sz="2000" b="0" i="0" u="none" strike="noStrike" baseline="0" dirty="0" smtClean="0">
                <a:latin typeface="Apple Braille" charset="0"/>
                <a:ea typeface="Apple Braille" charset="0"/>
                <a:cs typeface="Apple Braille" charset="0"/>
              </a:rPr>
              <a:t>3. Each type of observational unit forms a table.</a:t>
            </a:r>
          </a:p>
          <a:p>
            <a:endParaRPr lang="en-US" sz="2000" dirty="0">
              <a:latin typeface="Apple Braille" charset="0"/>
              <a:ea typeface="Apple Braille" charset="0"/>
              <a:cs typeface="Apple Braille" charset="0"/>
            </a:endParaRPr>
          </a:p>
          <a:p>
            <a:r>
              <a:rPr lang="en-US" sz="2000" dirty="0">
                <a:latin typeface="Apple Braille" charset="0"/>
                <a:ea typeface="Apple Braille" charset="0"/>
                <a:cs typeface="Apple Braille" charset="0"/>
              </a:rPr>
              <a:t>Fixed variables should come </a:t>
            </a:r>
            <a:r>
              <a:rPr lang="en-US" sz="2000" dirty="0" smtClean="0">
                <a:latin typeface="Apple Braille" charset="0"/>
                <a:ea typeface="Apple Braille" charset="0"/>
                <a:cs typeface="Apple Braille" charset="0"/>
              </a:rPr>
              <a:t>first</a:t>
            </a:r>
            <a:r>
              <a:rPr lang="en-US" sz="2000" dirty="0">
                <a:latin typeface="Apple Braille" charset="0"/>
                <a:ea typeface="Apple Braille" charset="0"/>
                <a:cs typeface="Apple Braille" charset="0"/>
              </a:rPr>
              <a:t>, followed by measured variables, each ordered so that</a:t>
            </a:r>
          </a:p>
          <a:p>
            <a:r>
              <a:rPr lang="en-US" sz="2000" dirty="0">
                <a:latin typeface="Apple Braille" charset="0"/>
                <a:ea typeface="Apple Braille" charset="0"/>
                <a:cs typeface="Apple Braille" charset="0"/>
              </a:rPr>
              <a:t>related variables are contiguous. Rows can then be ordered by the </a:t>
            </a:r>
            <a:r>
              <a:rPr lang="en-US" sz="2000" dirty="0" smtClean="0">
                <a:latin typeface="Apple Braille" charset="0"/>
                <a:ea typeface="Apple Braille" charset="0"/>
                <a:cs typeface="Apple Braille" charset="0"/>
              </a:rPr>
              <a:t>first </a:t>
            </a:r>
            <a:r>
              <a:rPr lang="en-US" sz="2000" dirty="0">
                <a:latin typeface="Apple Braille" charset="0"/>
                <a:ea typeface="Apple Braille" charset="0"/>
                <a:cs typeface="Apple Braille" charset="0"/>
              </a:rPr>
              <a:t>variable, breaking</a:t>
            </a:r>
          </a:p>
          <a:p>
            <a:r>
              <a:rPr lang="en-US" sz="2000" dirty="0">
                <a:latin typeface="Apple Braille" charset="0"/>
                <a:ea typeface="Apple Braille" charset="0"/>
                <a:cs typeface="Apple Braille" charset="0"/>
              </a:rPr>
              <a:t>ties with the second and </a:t>
            </a:r>
            <a:r>
              <a:rPr lang="en-US" sz="2000" dirty="0" smtClean="0">
                <a:latin typeface="Apple Braille" charset="0"/>
                <a:ea typeface="Apple Braille" charset="0"/>
                <a:cs typeface="Apple Braille" charset="0"/>
              </a:rPr>
              <a:t>subsequent variables</a:t>
            </a:r>
            <a:r>
              <a:rPr lang="en-US" sz="2000" dirty="0" smtClean="0">
                <a:latin typeface="Apple Braille" charset="0"/>
                <a:ea typeface="Apple Braille" charset="0"/>
                <a:cs typeface="Apple Braille" charset="0"/>
              </a:rPr>
              <a:t>.</a:t>
            </a:r>
          </a:p>
          <a:p>
            <a:endParaRPr lang="en-US" sz="2000" dirty="0">
              <a:latin typeface="Apple Braille" charset="0"/>
              <a:ea typeface="Apple Braille" charset="0"/>
              <a:cs typeface="Apple Braille" charset="0"/>
            </a:endParaRPr>
          </a:p>
          <a:p>
            <a:endParaRPr lang="en-US" sz="2000" dirty="0" smtClean="0">
              <a:latin typeface="Apple Braille" charset="0"/>
              <a:ea typeface="Apple Braille" charset="0"/>
              <a:cs typeface="Apple Braille" charset="0"/>
            </a:endParaRPr>
          </a:p>
          <a:p>
            <a:r>
              <a:rPr lang="en-US" sz="2000" smtClean="0">
                <a:latin typeface="Apple Braille" charset="0"/>
                <a:ea typeface="Apple Braille" charset="0"/>
                <a:cs typeface="Apple Braille" charset="0"/>
              </a:rPr>
              <a:t>Check </a:t>
            </a:r>
            <a:r>
              <a:rPr lang="en-US" sz="2000" dirty="0" smtClean="0">
                <a:latin typeface="Apple Braille" charset="0"/>
                <a:ea typeface="Apple Braille" charset="0"/>
                <a:cs typeface="Apple Braille" charset="0"/>
              </a:rPr>
              <a:t>out Hadley </a:t>
            </a:r>
            <a:r>
              <a:rPr lang="en-US" sz="2000" dirty="0" err="1" smtClean="0">
                <a:latin typeface="Apple Braille" charset="0"/>
                <a:ea typeface="Apple Braille" charset="0"/>
                <a:cs typeface="Apple Braille" charset="0"/>
              </a:rPr>
              <a:t>Wickhams</a:t>
            </a:r>
            <a:r>
              <a:rPr lang="en-US" sz="2000" dirty="0" smtClean="0">
                <a:latin typeface="Apple Braille" charset="0"/>
                <a:ea typeface="Apple Braille" charset="0"/>
                <a:cs typeface="Apple Braille" charset="0"/>
              </a:rPr>
              <a:t> paper on tidy data:</a:t>
            </a:r>
          </a:p>
          <a:p>
            <a:r>
              <a:rPr lang="en-US" sz="2000" dirty="0">
                <a:latin typeface="Apple Braille" charset="0"/>
                <a:ea typeface="Apple Braille" charset="0"/>
                <a:cs typeface="Apple Braille" charset="0"/>
              </a:rPr>
              <a:t>https://</a:t>
            </a:r>
            <a:r>
              <a:rPr lang="en-US" sz="2000" dirty="0" err="1">
                <a:latin typeface="Apple Braille" charset="0"/>
                <a:ea typeface="Apple Braille" charset="0"/>
                <a:cs typeface="Apple Braille" charset="0"/>
              </a:rPr>
              <a:t>www.jstatsoft.org</a:t>
            </a:r>
            <a:r>
              <a:rPr lang="en-US" sz="2000" dirty="0">
                <a:latin typeface="Apple Braille" charset="0"/>
                <a:ea typeface="Apple Braille" charset="0"/>
                <a:cs typeface="Apple Braille" charset="0"/>
              </a:rPr>
              <a:t>/article/view/v059i10</a:t>
            </a:r>
            <a:endParaRPr lang="en-US" sz="2000" dirty="0">
              <a:latin typeface="Apple Braille" charset="0"/>
              <a:ea typeface="Apple Braille" charset="0"/>
              <a:cs typeface="Apple Braille" charset="0"/>
            </a:endParaRPr>
          </a:p>
        </p:txBody>
      </p:sp>
      <p:graphicFrame>
        <p:nvGraphicFramePr>
          <p:cNvPr id="3" name="Table 2"/>
          <p:cNvGraphicFramePr>
            <a:graphicFrameLocks noGrp="1"/>
          </p:cNvGraphicFramePr>
          <p:nvPr>
            <p:extLst>
              <p:ext uri="{D42A27DB-BD31-4B8C-83A1-F6EECF244321}">
                <p14:modId xmlns:p14="http://schemas.microsoft.com/office/powerpoint/2010/main" val="779956411"/>
              </p:ext>
            </p:extLst>
          </p:nvPr>
        </p:nvGraphicFramePr>
        <p:xfrm>
          <a:off x="7467602" y="547542"/>
          <a:ext cx="4336470" cy="5797850"/>
        </p:xfrm>
        <a:graphic>
          <a:graphicData uri="http://schemas.openxmlformats.org/drawingml/2006/table">
            <a:tbl>
              <a:tblPr>
                <a:tableStyleId>{5C22544A-7EE6-4342-B048-85BDC9FD1C3A}</a:tableStyleId>
              </a:tblPr>
              <a:tblGrid>
                <a:gridCol w="867294"/>
                <a:gridCol w="867294"/>
                <a:gridCol w="867294"/>
                <a:gridCol w="867294"/>
                <a:gridCol w="867294"/>
              </a:tblGrid>
              <a:tr h="231914">
                <a:tc>
                  <a:txBody>
                    <a:bodyPr/>
                    <a:lstStyle/>
                    <a:p>
                      <a:pPr algn="l" fontAlgn="b"/>
                      <a:r>
                        <a:rPr lang="en-US" sz="1000" u="none" strike="noStrike">
                          <a:effectLst/>
                        </a:rPr>
                        <a:t>country</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area</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plot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species</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count</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cs-CZ" sz="1000" u="none" strike="noStrike">
                          <a:effectLst/>
                        </a:rPr>
                        <a:t>11</a:t>
                      </a:r>
                      <a:endParaRPr lang="cs-CZ"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13</a:t>
                      </a:r>
                      <a:endParaRPr lang="is-I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0</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dirty="0">
                          <a:effectLst/>
                        </a:rPr>
                        <a:t>3</a:t>
                      </a:r>
                      <a:endParaRPr lang="en-US" sz="1000" b="0" i="0" u="none" strike="noStrike" dirty="0">
                        <a:solidFill>
                          <a:srgbClr val="000000"/>
                        </a:solidFill>
                        <a:effectLst/>
                        <a:latin typeface="Calibri" charset="0"/>
                      </a:endParaRPr>
                    </a:p>
                  </a:txBody>
                  <a:tcPr marL="10878" marR="10878" marT="10878" marB="0" anchor="b"/>
                </a:tc>
              </a:tr>
            </a:tbl>
          </a:graphicData>
        </a:graphic>
      </p:graphicFrame>
    </p:spTree>
    <p:extLst>
      <p:ext uri="{BB962C8B-B14F-4D97-AF65-F5344CB8AC3E}">
        <p14:creationId xmlns:p14="http://schemas.microsoft.com/office/powerpoint/2010/main" val="10417338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965</TotalTime>
  <Words>1310</Words>
  <Application>Microsoft Macintosh PowerPoint</Application>
  <PresentationFormat>Widescreen</PresentationFormat>
  <Paragraphs>835</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Apple Braille</vt: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Dominik Bahlburg</dc:creator>
  <cp:lastModifiedBy>Dominik Bahlburg</cp:lastModifiedBy>
  <cp:revision>14</cp:revision>
  <dcterms:created xsi:type="dcterms:W3CDTF">2017-05-22T22:30:28Z</dcterms:created>
  <dcterms:modified xsi:type="dcterms:W3CDTF">2017-06-05T12:13:16Z</dcterms:modified>
</cp:coreProperties>
</file>

<file path=docProps/thumbnail.jpeg>
</file>